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10287000" cx="18288000"/>
  <p:notesSz cx="6858000" cy="9144000"/>
  <p:embeddedFontLst>
    <p:embeddedFont>
      <p:font typeface="Roboto"/>
      <p:bold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Public Sans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gGKYD5OuMDvzx5uut5Fp2Vr7l0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slide" Target="slides/slide36.xml"/><Relationship Id="rId44" Type="http://schemas.openxmlformats.org/officeDocument/2006/relationships/font" Target="fonts/Poppins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ublicSans-bold.fntdata"/><Relationship Id="rId47" Type="http://schemas.openxmlformats.org/officeDocument/2006/relationships/font" Target="fonts/Poppins-boldItalic.fntdata"/><Relationship Id="rId49" Type="http://schemas.openxmlformats.org/officeDocument/2006/relationships/font" Target="fonts/Public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1013827" y="-248630"/>
            <a:ext cx="8681329" cy="10784260"/>
          </a:xfrm>
          <a:custGeom>
            <a:rect b="b" l="l" r="r" t="t"/>
            <a:pathLst>
              <a:path extrusionOk="0"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028700" y="3950176"/>
            <a:ext cx="9657581" cy="85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LABORATORIO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60447" y="4759663"/>
            <a:ext cx="13695775" cy="762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8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SEMINARIO DE SISTEMAS 1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7992156"/>
            <a:ext cx="6623538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Clase 1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-928092" y="7365586"/>
            <a:ext cx="12832964" cy="303325"/>
          </a:xfrm>
          <a:custGeom>
            <a:rect b="b" l="l" r="r" t="t"/>
            <a:pathLst>
              <a:path extrusionOk="0"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1141131" y="8718627"/>
            <a:ext cx="4280584" cy="361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JULIO 2024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207806" y="1028700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1683826" y="1054053"/>
            <a:ext cx="3032398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SEMESTRE 2024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-2695249" y="1536588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0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0"/>
          <p:cNvSpPr/>
          <p:nvPr/>
        </p:nvSpPr>
        <p:spPr>
          <a:xfrm>
            <a:off x="-3339864" y="1268486"/>
            <a:ext cx="6679728" cy="157884"/>
          </a:xfrm>
          <a:custGeom>
            <a:rect b="b" l="l" r="r" t="t"/>
            <a:pathLst>
              <a:path extrusionOk="0" h="157884" w="6679728">
                <a:moveTo>
                  <a:pt x="0" y="0"/>
                </a:moveTo>
                <a:lnTo>
                  <a:pt x="6679728" y="0"/>
                </a:lnTo>
                <a:lnTo>
                  <a:pt x="6679728" y="157884"/>
                </a:lnTo>
                <a:lnTo>
                  <a:pt x="0" y="157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0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0"/>
          <p:cNvSpPr/>
          <p:nvPr/>
        </p:nvSpPr>
        <p:spPr>
          <a:xfrm>
            <a:off x="3114865" y="760598"/>
            <a:ext cx="12537498" cy="8675585"/>
          </a:xfrm>
          <a:custGeom>
            <a:rect b="b" l="l" r="r" t="t"/>
            <a:pathLst>
              <a:path extrusionOk="0" h="8675585" w="12537498">
                <a:moveTo>
                  <a:pt x="0" y="0"/>
                </a:moveTo>
                <a:lnTo>
                  <a:pt x="12537499" y="0"/>
                </a:lnTo>
                <a:lnTo>
                  <a:pt x="12537499" y="8675584"/>
                </a:lnTo>
                <a:lnTo>
                  <a:pt x="0" y="8675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04" l="-32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4" name="Google Shape;224;p11"/>
          <p:cNvGrpSpPr/>
          <p:nvPr/>
        </p:nvGrpSpPr>
        <p:grpSpPr>
          <a:xfrm>
            <a:off x="10009577" y="811709"/>
            <a:ext cx="7249723" cy="8446591"/>
            <a:chOff x="0" y="-57150"/>
            <a:chExt cx="1909392" cy="2224617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1909392" cy="2167467"/>
            </a:xfrm>
            <a:custGeom>
              <a:rect b="b" l="l" r="r" t="t"/>
              <a:pathLst>
                <a:path extrusionOk="0"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6" name="Google Shape;226;p11"/>
            <p:cNvSpPr txBox="1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1"/>
          <p:cNvSpPr/>
          <p:nvPr/>
        </p:nvSpPr>
        <p:spPr>
          <a:xfrm>
            <a:off x="0" y="2073394"/>
            <a:ext cx="10009577" cy="5745496"/>
          </a:xfrm>
          <a:custGeom>
            <a:rect b="b" l="l" r="r" t="t"/>
            <a:pathLst>
              <a:path extrusionOk="0" h="5745496" w="10009577">
                <a:moveTo>
                  <a:pt x="0" y="0"/>
                </a:moveTo>
                <a:lnTo>
                  <a:pt x="10009577" y="0"/>
                </a:lnTo>
                <a:lnTo>
                  <a:pt x="10009577" y="5745496"/>
                </a:lnTo>
                <a:lnTo>
                  <a:pt x="0" y="574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134" r="0" t="0"/>
            </a:stretch>
          </a:blipFill>
          <a:ln>
            <a:noFill/>
          </a:ln>
        </p:spPr>
      </p:sp>
      <p:sp>
        <p:nvSpPr>
          <p:cNvPr id="228" name="Google Shape;228;p11"/>
          <p:cNvSpPr txBox="1"/>
          <p:nvPr/>
        </p:nvSpPr>
        <p:spPr>
          <a:xfrm>
            <a:off x="10707998" y="1822450"/>
            <a:ext cx="5852880" cy="657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Azure es una plataforma de servicios en la nube ofrecida por Microsoft.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Este proveedor pone a nuestra disposición una amplia gama de servicios y recursos informáticos.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Le permite a las organizaciones desarrollar, implementar y administrar sus aplicaciones y servicios por medio de la infraestructura de Microsoft y centros de datos distribuidos en todo el mundo.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2"/>
          <p:cNvGrpSpPr/>
          <p:nvPr/>
        </p:nvGrpSpPr>
        <p:grpSpPr>
          <a:xfrm>
            <a:off x="580506" y="1775203"/>
            <a:ext cx="17126989" cy="7798158"/>
            <a:chOff x="0" y="-75629"/>
            <a:chExt cx="22835985" cy="10397545"/>
          </a:xfrm>
        </p:grpSpPr>
        <p:grpSp>
          <p:nvGrpSpPr>
            <p:cNvPr id="234" name="Google Shape;234;p12"/>
            <p:cNvGrpSpPr/>
            <p:nvPr/>
          </p:nvGrpSpPr>
          <p:grpSpPr>
            <a:xfrm>
              <a:off x="0" y="-75629"/>
              <a:ext cx="22835985" cy="10397545"/>
              <a:chOff x="0" y="-19050"/>
              <a:chExt cx="4510812" cy="2053836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0" y="0"/>
                <a:ext cx="4510812" cy="2034786"/>
              </a:xfrm>
              <a:custGeom>
                <a:rect b="b" l="l" r="r" t="t"/>
                <a:pathLst>
                  <a:path extrusionOk="0" h="2034786" w="4510812">
                    <a:moveTo>
                      <a:pt x="0" y="0"/>
                    </a:moveTo>
                    <a:lnTo>
                      <a:pt x="4510812" y="0"/>
                    </a:lnTo>
                    <a:lnTo>
                      <a:pt x="4510812" y="2034786"/>
                    </a:lnTo>
                    <a:lnTo>
                      <a:pt x="0" y="20347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36" name="Google Shape;236;p12"/>
              <p:cNvSpPr txBox="1"/>
              <p:nvPr/>
            </p:nvSpPr>
            <p:spPr>
              <a:xfrm>
                <a:off x="0" y="-19050"/>
                <a:ext cx="4510812" cy="20538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3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7" name="Google Shape;237;p12"/>
            <p:cNvSpPr/>
            <p:nvPr/>
          </p:nvSpPr>
          <p:spPr>
            <a:xfrm>
              <a:off x="0" y="0"/>
              <a:ext cx="22835985" cy="10032457"/>
            </a:xfrm>
            <a:custGeom>
              <a:rect b="b" l="l" r="r" t="t"/>
              <a:pathLst>
                <a:path extrusionOk="0" h="10032457" w="22835985">
                  <a:moveTo>
                    <a:pt x="0" y="0"/>
                  </a:moveTo>
                  <a:lnTo>
                    <a:pt x="22835985" y="0"/>
                  </a:lnTo>
                  <a:lnTo>
                    <a:pt x="22835985" y="10032457"/>
                  </a:lnTo>
                  <a:lnTo>
                    <a:pt x="0" y="10032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883" l="-128" r="-128" t="0"/>
              </a:stretch>
            </a:blipFill>
            <a:ln>
              <a:noFill/>
            </a:ln>
          </p:spPr>
        </p:sp>
      </p:grpSp>
      <p:sp>
        <p:nvSpPr>
          <p:cNvPr id="238" name="Google Shape;238;p12"/>
          <p:cNvSpPr txBox="1"/>
          <p:nvPr/>
        </p:nvSpPr>
        <p:spPr>
          <a:xfrm>
            <a:off x="5252163" y="519113"/>
            <a:ext cx="7783675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 de Azure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3"/>
          <p:cNvSpPr/>
          <p:nvPr/>
        </p:nvSpPr>
        <p:spPr>
          <a:xfrm>
            <a:off x="651282" y="386381"/>
            <a:ext cx="3589660" cy="2773012"/>
          </a:xfrm>
          <a:custGeom>
            <a:rect b="b" l="l" r="r" t="t"/>
            <a:pathLst>
              <a:path extrusionOk="0" h="2773012" w="3589660">
                <a:moveTo>
                  <a:pt x="0" y="0"/>
                </a:moveTo>
                <a:lnTo>
                  <a:pt x="3589660" y="0"/>
                </a:lnTo>
                <a:lnTo>
                  <a:pt x="3589660" y="2773013"/>
                </a:lnTo>
                <a:lnTo>
                  <a:pt x="0" y="2773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3"/>
          <p:cNvSpPr/>
          <p:nvPr/>
        </p:nvSpPr>
        <p:spPr>
          <a:xfrm>
            <a:off x="346133" y="3514749"/>
            <a:ext cx="17595734" cy="4101948"/>
          </a:xfrm>
          <a:custGeom>
            <a:rect b="b" l="l" r="r" t="t"/>
            <a:pathLst>
              <a:path extrusionOk="0" h="4101948" w="17595734">
                <a:moveTo>
                  <a:pt x="0" y="0"/>
                </a:moveTo>
                <a:lnTo>
                  <a:pt x="17595734" y="0"/>
                </a:lnTo>
                <a:lnTo>
                  <a:pt x="17595734" y="4101948"/>
                </a:lnTo>
                <a:lnTo>
                  <a:pt x="0" y="4101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3"/>
          <p:cNvSpPr txBox="1"/>
          <p:nvPr/>
        </p:nvSpPr>
        <p:spPr>
          <a:xfrm>
            <a:off x="811606" y="1763362"/>
            <a:ext cx="16230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Capa gratuida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346133" y="8006158"/>
            <a:ext cx="9480001" cy="42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**Nota: Para más información consultar el apartado de “Recursos” de UEDi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3" name="Google Shape;253;p14"/>
          <p:cNvGrpSpPr/>
          <p:nvPr/>
        </p:nvGrpSpPr>
        <p:grpSpPr>
          <a:xfrm>
            <a:off x="10009577" y="811709"/>
            <a:ext cx="7249723" cy="8446591"/>
            <a:chOff x="0" y="-57150"/>
            <a:chExt cx="1909392" cy="2224617"/>
          </a:xfrm>
        </p:grpSpPr>
        <p:sp>
          <p:nvSpPr>
            <p:cNvPr id="254" name="Google Shape;254;p14"/>
            <p:cNvSpPr/>
            <p:nvPr/>
          </p:nvSpPr>
          <p:spPr>
            <a:xfrm>
              <a:off x="0" y="0"/>
              <a:ext cx="1909392" cy="2167467"/>
            </a:xfrm>
            <a:custGeom>
              <a:rect b="b" l="l" r="r" t="t"/>
              <a:pathLst>
                <a:path extrusionOk="0"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55" name="Google Shape;255;p14"/>
            <p:cNvSpPr txBox="1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4"/>
          <p:cNvSpPr/>
          <p:nvPr/>
        </p:nvSpPr>
        <p:spPr>
          <a:xfrm>
            <a:off x="0" y="2073394"/>
            <a:ext cx="10009577" cy="5745496"/>
          </a:xfrm>
          <a:custGeom>
            <a:rect b="b" l="l" r="r" t="t"/>
            <a:pathLst>
              <a:path extrusionOk="0" h="5745496" w="10009577">
                <a:moveTo>
                  <a:pt x="0" y="0"/>
                </a:moveTo>
                <a:lnTo>
                  <a:pt x="10009577" y="0"/>
                </a:lnTo>
                <a:lnTo>
                  <a:pt x="10009577" y="5745496"/>
                </a:lnTo>
                <a:lnTo>
                  <a:pt x="0" y="574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572" r="-14572" t="0"/>
            </a:stretch>
          </a:blipFill>
          <a:ln>
            <a:noFill/>
          </a:ln>
        </p:spPr>
      </p:sp>
      <p:sp>
        <p:nvSpPr>
          <p:cNvPr id="257" name="Google Shape;257;p14"/>
          <p:cNvSpPr txBox="1"/>
          <p:nvPr/>
        </p:nvSpPr>
        <p:spPr>
          <a:xfrm>
            <a:off x="10707998" y="1822450"/>
            <a:ext cx="5852880" cy="657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Google Cloud Platform (GCP) es la platraforma de servicios en la nube proporcionada por Google.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Nos ofrece más de 90 servicios y recursos informáticos que permiten a las empresas desarrollar, implementar y gestionar aplicaciones y servicios en la infraestructura de Google.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La plataforma busca ofrecer soluciones eficientes y rentables, respaldadas por la red global de centros de datos de Google.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5"/>
          <p:cNvGrpSpPr/>
          <p:nvPr/>
        </p:nvGrpSpPr>
        <p:grpSpPr>
          <a:xfrm>
            <a:off x="580506" y="1775203"/>
            <a:ext cx="17126989" cy="7798158"/>
            <a:chOff x="0" y="-19050"/>
            <a:chExt cx="4510812" cy="2053836"/>
          </a:xfrm>
        </p:grpSpPr>
        <p:sp>
          <p:nvSpPr>
            <p:cNvPr id="263" name="Google Shape;263;p15"/>
            <p:cNvSpPr/>
            <p:nvPr/>
          </p:nvSpPr>
          <p:spPr>
            <a:xfrm>
              <a:off x="0" y="0"/>
              <a:ext cx="4510812" cy="2034786"/>
            </a:xfrm>
            <a:custGeom>
              <a:rect b="b" l="l" r="r" t="t"/>
              <a:pathLst>
                <a:path extrusionOk="0" h="2034786" w="4510812">
                  <a:moveTo>
                    <a:pt x="0" y="0"/>
                  </a:moveTo>
                  <a:lnTo>
                    <a:pt x="4510812" y="0"/>
                  </a:lnTo>
                  <a:lnTo>
                    <a:pt x="4510812" y="2034786"/>
                  </a:lnTo>
                  <a:lnTo>
                    <a:pt x="0" y="20347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4" name="Google Shape;264;p15"/>
            <p:cNvSpPr txBox="1"/>
            <p:nvPr/>
          </p:nvSpPr>
          <p:spPr>
            <a:xfrm>
              <a:off x="0" y="-19050"/>
              <a:ext cx="4510812" cy="2053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5"/>
          <p:cNvSpPr/>
          <p:nvPr/>
        </p:nvSpPr>
        <p:spPr>
          <a:xfrm>
            <a:off x="580506" y="1847533"/>
            <a:ext cx="17126989" cy="7725828"/>
          </a:xfrm>
          <a:custGeom>
            <a:rect b="b" l="l" r="r" t="t"/>
            <a:pathLst>
              <a:path extrusionOk="0" h="7725828" w="17126989">
                <a:moveTo>
                  <a:pt x="0" y="0"/>
                </a:moveTo>
                <a:lnTo>
                  <a:pt x="17126988" y="0"/>
                </a:lnTo>
                <a:lnTo>
                  <a:pt x="17126988" y="7725828"/>
                </a:lnTo>
                <a:lnTo>
                  <a:pt x="0" y="7725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27" l="0" r="0" t="-2727"/>
            </a:stretch>
          </a:blipFill>
          <a:ln>
            <a:noFill/>
          </a:ln>
        </p:spPr>
      </p:sp>
      <p:sp>
        <p:nvSpPr>
          <p:cNvPr id="266" name="Google Shape;266;p15"/>
          <p:cNvSpPr txBox="1"/>
          <p:nvPr/>
        </p:nvSpPr>
        <p:spPr>
          <a:xfrm>
            <a:off x="5824501" y="519113"/>
            <a:ext cx="6638998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 de GCP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6"/>
          <p:cNvSpPr/>
          <p:nvPr/>
        </p:nvSpPr>
        <p:spPr>
          <a:xfrm>
            <a:off x="346133" y="3514749"/>
            <a:ext cx="17595734" cy="4926806"/>
          </a:xfrm>
          <a:custGeom>
            <a:rect b="b" l="l" r="r" t="t"/>
            <a:pathLst>
              <a:path extrusionOk="0" h="4926806" w="17595734">
                <a:moveTo>
                  <a:pt x="0" y="0"/>
                </a:moveTo>
                <a:lnTo>
                  <a:pt x="17595734" y="0"/>
                </a:lnTo>
                <a:lnTo>
                  <a:pt x="17595734" y="4926806"/>
                </a:lnTo>
                <a:lnTo>
                  <a:pt x="0" y="4926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6"/>
          <p:cNvSpPr/>
          <p:nvPr/>
        </p:nvSpPr>
        <p:spPr>
          <a:xfrm>
            <a:off x="1028700" y="1028700"/>
            <a:ext cx="2447802" cy="2486049"/>
          </a:xfrm>
          <a:custGeom>
            <a:rect b="b" l="l" r="r" t="t"/>
            <a:pathLst>
              <a:path extrusionOk="0" h="2486049" w="2447802">
                <a:moveTo>
                  <a:pt x="0" y="0"/>
                </a:moveTo>
                <a:lnTo>
                  <a:pt x="2447802" y="0"/>
                </a:lnTo>
                <a:lnTo>
                  <a:pt x="2447802" y="2486049"/>
                </a:lnTo>
                <a:lnTo>
                  <a:pt x="0" y="248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6"/>
          <p:cNvSpPr txBox="1"/>
          <p:nvPr/>
        </p:nvSpPr>
        <p:spPr>
          <a:xfrm>
            <a:off x="5883708" y="1763362"/>
            <a:ext cx="6520583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Capa gratuida</a:t>
            </a:r>
            <a:endParaRPr/>
          </a:p>
        </p:txBody>
      </p:sp>
      <p:sp>
        <p:nvSpPr>
          <p:cNvPr id="275" name="Google Shape;275;p16"/>
          <p:cNvSpPr txBox="1"/>
          <p:nvPr/>
        </p:nvSpPr>
        <p:spPr>
          <a:xfrm>
            <a:off x="346133" y="8837930"/>
            <a:ext cx="9480001" cy="42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**Nota: Para más información consultar el apartado de “Recursos” de UEDi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1" name="Google Shape;281;p17"/>
          <p:cNvGrpSpPr/>
          <p:nvPr/>
        </p:nvGrpSpPr>
        <p:grpSpPr>
          <a:xfrm>
            <a:off x="10009577" y="811709"/>
            <a:ext cx="7249723" cy="8446591"/>
            <a:chOff x="0" y="-57150"/>
            <a:chExt cx="1909392" cy="2224617"/>
          </a:xfrm>
        </p:grpSpPr>
        <p:sp>
          <p:nvSpPr>
            <p:cNvPr id="282" name="Google Shape;282;p17"/>
            <p:cNvSpPr/>
            <p:nvPr/>
          </p:nvSpPr>
          <p:spPr>
            <a:xfrm>
              <a:off x="0" y="0"/>
              <a:ext cx="1909392" cy="2167467"/>
            </a:xfrm>
            <a:custGeom>
              <a:rect b="b" l="l" r="r" t="t"/>
              <a:pathLst>
                <a:path extrusionOk="0"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3" name="Google Shape;283;p17"/>
            <p:cNvSpPr txBox="1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7"/>
          <p:cNvSpPr/>
          <p:nvPr/>
        </p:nvSpPr>
        <p:spPr>
          <a:xfrm>
            <a:off x="0" y="2103525"/>
            <a:ext cx="10009577" cy="5715365"/>
          </a:xfrm>
          <a:custGeom>
            <a:rect b="b" l="l" r="r" t="t"/>
            <a:pathLst>
              <a:path extrusionOk="0" h="5715365" w="10009577">
                <a:moveTo>
                  <a:pt x="0" y="0"/>
                </a:moveTo>
                <a:lnTo>
                  <a:pt x="10009577" y="0"/>
                </a:lnTo>
                <a:lnTo>
                  <a:pt x="10009577" y="5715365"/>
                </a:lnTo>
                <a:lnTo>
                  <a:pt x="0" y="5715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768" r="-2767" t="0"/>
            </a:stretch>
          </a:blipFill>
          <a:ln>
            <a:noFill/>
          </a:ln>
        </p:spPr>
      </p:sp>
      <p:sp>
        <p:nvSpPr>
          <p:cNvPr id="285" name="Google Shape;285;p17"/>
          <p:cNvSpPr txBox="1"/>
          <p:nvPr/>
        </p:nvSpPr>
        <p:spPr>
          <a:xfrm>
            <a:off x="10707998" y="1603375"/>
            <a:ext cx="5852880" cy="70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Amazon Web Services (AWS) es una plataforma de servicios ofrecida por Amazon.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Es uno de los proveedores de computación en la nube más grandes y ampliamente utilizados del mundo.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Nos ofrece más de 175 servicios integrales de centros de datos a nivel mundial.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Es utilizado por las compañías más grandes y organismos gubernamentales líderes.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1" name="Google Shape;291;p18"/>
          <p:cNvGrpSpPr/>
          <p:nvPr/>
        </p:nvGrpSpPr>
        <p:grpSpPr>
          <a:xfrm>
            <a:off x="347885" y="811709"/>
            <a:ext cx="6421570" cy="8446591"/>
            <a:chOff x="0" y="-57150"/>
            <a:chExt cx="1691278" cy="2224617"/>
          </a:xfrm>
        </p:grpSpPr>
        <p:sp>
          <p:nvSpPr>
            <p:cNvPr id="292" name="Google Shape;292;p18"/>
            <p:cNvSpPr/>
            <p:nvPr/>
          </p:nvSpPr>
          <p:spPr>
            <a:xfrm>
              <a:off x="0" y="0"/>
              <a:ext cx="1691278" cy="2167467"/>
            </a:xfrm>
            <a:custGeom>
              <a:rect b="b" l="l" r="r" t="t"/>
              <a:pathLst>
                <a:path extrusionOk="0" h="2167467" w="1691278">
                  <a:moveTo>
                    <a:pt x="0" y="0"/>
                  </a:moveTo>
                  <a:lnTo>
                    <a:pt x="1691278" y="0"/>
                  </a:lnTo>
                  <a:lnTo>
                    <a:pt x="169127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" name="Google Shape;293;p18"/>
            <p:cNvSpPr txBox="1"/>
            <p:nvPr/>
          </p:nvSpPr>
          <p:spPr>
            <a:xfrm>
              <a:off x="0" y="-57150"/>
              <a:ext cx="1691278" cy="2224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18"/>
          <p:cNvSpPr/>
          <p:nvPr/>
        </p:nvSpPr>
        <p:spPr>
          <a:xfrm>
            <a:off x="685763" y="1619709"/>
            <a:ext cx="5878197" cy="1848960"/>
          </a:xfrm>
          <a:custGeom>
            <a:rect b="b" l="l" r="r" t="t"/>
            <a:pathLst>
              <a:path extrusionOk="0" h="1848960" w="5878197">
                <a:moveTo>
                  <a:pt x="0" y="0"/>
                </a:moveTo>
                <a:lnTo>
                  <a:pt x="5878197" y="0"/>
                </a:lnTo>
                <a:lnTo>
                  <a:pt x="5878197" y="1848960"/>
                </a:lnTo>
                <a:lnTo>
                  <a:pt x="0" y="1848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8"/>
          <p:cNvSpPr/>
          <p:nvPr/>
        </p:nvSpPr>
        <p:spPr>
          <a:xfrm>
            <a:off x="6769455" y="1803230"/>
            <a:ext cx="11518545" cy="6680541"/>
          </a:xfrm>
          <a:custGeom>
            <a:rect b="b" l="l" r="r" t="t"/>
            <a:pathLst>
              <a:path extrusionOk="0" h="6680541" w="11518545">
                <a:moveTo>
                  <a:pt x="0" y="0"/>
                </a:moveTo>
                <a:lnTo>
                  <a:pt x="11518545" y="0"/>
                </a:lnTo>
                <a:lnTo>
                  <a:pt x="11518545" y="6680540"/>
                </a:lnTo>
                <a:lnTo>
                  <a:pt x="0" y="6680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8"/>
          <p:cNvSpPr txBox="1"/>
          <p:nvPr/>
        </p:nvSpPr>
        <p:spPr>
          <a:xfrm>
            <a:off x="1028700" y="1909824"/>
            <a:ext cx="5059939" cy="117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REGIONES Y ZONAS DE DISPONIBILIDAD</a:t>
            </a:r>
            <a:endParaRPr/>
          </a:p>
        </p:txBody>
      </p:sp>
      <p:sp>
        <p:nvSpPr>
          <p:cNvPr id="297" name="Google Shape;297;p18"/>
          <p:cNvSpPr txBox="1"/>
          <p:nvPr/>
        </p:nvSpPr>
        <p:spPr>
          <a:xfrm>
            <a:off x="828154" y="4515485"/>
            <a:ext cx="5593416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AWS incluye 33 regiones geográficas y 105 zonas de disponibilidad de todo el mundo.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/>
          <p:nvPr/>
        </p:nvSpPr>
        <p:spPr>
          <a:xfrm>
            <a:off x="1862854" y="1847533"/>
            <a:ext cx="14562292" cy="8160846"/>
          </a:xfrm>
          <a:custGeom>
            <a:rect b="b" l="l" r="r" t="t"/>
            <a:pathLst>
              <a:path extrusionOk="0" h="8160846" w="14562292">
                <a:moveTo>
                  <a:pt x="0" y="0"/>
                </a:moveTo>
                <a:lnTo>
                  <a:pt x="14562292" y="0"/>
                </a:lnTo>
                <a:lnTo>
                  <a:pt x="14562292" y="8160845"/>
                </a:lnTo>
                <a:lnTo>
                  <a:pt x="0" y="8160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9" l="0" r="0" t="0"/>
            </a:stretch>
          </a:blipFill>
          <a:ln>
            <a:noFill/>
          </a:ln>
        </p:spPr>
      </p:sp>
      <p:sp>
        <p:nvSpPr>
          <p:cNvPr id="303" name="Google Shape;303;p19"/>
          <p:cNvSpPr txBox="1"/>
          <p:nvPr/>
        </p:nvSpPr>
        <p:spPr>
          <a:xfrm>
            <a:off x="5528464" y="519113"/>
            <a:ext cx="7231072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 de AWS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flipH="1">
            <a:off x="-7735161" y="-5892051"/>
            <a:ext cx="14581663" cy="18113867"/>
          </a:xfrm>
          <a:custGeom>
            <a:rect b="b" l="l" r="r" t="t"/>
            <a:pathLst>
              <a:path extrusionOk="0"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3422550" y="3088683"/>
            <a:ext cx="8709884" cy="5616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087" lvl="1" marL="690175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•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Información general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Formatos de entregas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Lectura del Programa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Formulario de asignación del DTT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96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5087" lvl="1" marL="690175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•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Introducción a Cloud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Proveedores Cloud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Presupuestos y Facturacion</a:t>
            </a:r>
            <a:endParaRPr/>
          </a:p>
          <a:p>
            <a:pPr indent="-460116" lvl="2" marL="13803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6"/>
              <a:buFont typeface="Arial"/>
              <a:buChar char="⚬"/>
            </a:pPr>
            <a:r>
              <a:rPr b="1" i="0" lang="en-US" sz="31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AWS IAM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 flipH="1" rot="10800000">
            <a:off x="11464097" y="-2333643"/>
            <a:ext cx="14581663" cy="18113867"/>
          </a:xfrm>
          <a:custGeom>
            <a:rect b="b" l="l" r="r" t="t"/>
            <a:pathLst>
              <a:path extrusionOk="0"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3422550" y="1421434"/>
            <a:ext cx="114429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 del día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1535766" y="785950"/>
            <a:ext cx="3032398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SEMESTRE 2024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/>
          <p:nvPr/>
        </p:nvSpPr>
        <p:spPr>
          <a:xfrm>
            <a:off x="9144000" y="-242495"/>
            <a:ext cx="9547799" cy="11860619"/>
          </a:xfrm>
          <a:custGeom>
            <a:rect b="b" l="l" r="r" t="t"/>
            <a:pathLst>
              <a:path extrusionOk="0"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0"/>
          <p:cNvSpPr/>
          <p:nvPr/>
        </p:nvSpPr>
        <p:spPr>
          <a:xfrm>
            <a:off x="346133" y="529550"/>
            <a:ext cx="3980265" cy="2985199"/>
          </a:xfrm>
          <a:custGeom>
            <a:rect b="b" l="l" r="r" t="t"/>
            <a:pathLst>
              <a:path extrusionOk="0" h="2985199" w="3980265">
                <a:moveTo>
                  <a:pt x="0" y="0"/>
                </a:moveTo>
                <a:lnTo>
                  <a:pt x="3980265" y="0"/>
                </a:lnTo>
                <a:lnTo>
                  <a:pt x="3980265" y="2985199"/>
                </a:lnTo>
                <a:lnTo>
                  <a:pt x="0" y="2985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948754" y="3356863"/>
            <a:ext cx="16390491" cy="4963163"/>
          </a:xfrm>
          <a:custGeom>
            <a:rect b="b" l="l" r="r" t="t"/>
            <a:pathLst>
              <a:path extrusionOk="0" h="4963163" w="16390491">
                <a:moveTo>
                  <a:pt x="0" y="0"/>
                </a:moveTo>
                <a:lnTo>
                  <a:pt x="16390492" y="0"/>
                </a:lnTo>
                <a:lnTo>
                  <a:pt x="16390492" y="4963163"/>
                </a:lnTo>
                <a:lnTo>
                  <a:pt x="0" y="4963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0"/>
          <p:cNvSpPr txBox="1"/>
          <p:nvPr/>
        </p:nvSpPr>
        <p:spPr>
          <a:xfrm>
            <a:off x="5883708" y="1763362"/>
            <a:ext cx="6520583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Capa gratuida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948754" y="8815326"/>
            <a:ext cx="9480001" cy="42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**Nota: Para más información consultar el apartado de “Recursos” de UEDi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/>
          <p:nvPr/>
        </p:nvSpPr>
        <p:spPr>
          <a:xfrm rot="-924613">
            <a:off x="-3923104" y="3843214"/>
            <a:ext cx="9735137" cy="8435994"/>
          </a:xfrm>
          <a:custGeom>
            <a:rect b="b" l="l" r="r" t="t"/>
            <a:pathLst>
              <a:path extrusionOk="0"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1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21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21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21"/>
          <p:cNvSpPr/>
          <p:nvPr/>
        </p:nvSpPr>
        <p:spPr>
          <a:xfrm rot="-5400000">
            <a:off x="3580037" y="11563035"/>
            <a:ext cx="14044299" cy="331956"/>
          </a:xfrm>
          <a:custGeom>
            <a:rect b="b" l="l" r="r" t="t"/>
            <a:pathLst>
              <a:path extrusionOk="0"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21"/>
          <p:cNvSpPr/>
          <p:nvPr/>
        </p:nvSpPr>
        <p:spPr>
          <a:xfrm rot="10800000">
            <a:off x="13079793" y="1524656"/>
            <a:ext cx="14189483" cy="335388"/>
          </a:xfrm>
          <a:custGeom>
            <a:rect b="b" l="l" r="r" t="t"/>
            <a:pathLst>
              <a:path extrusionOk="0"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3" name="Google Shape;323;p21"/>
          <p:cNvGrpSpPr/>
          <p:nvPr/>
        </p:nvGrpSpPr>
        <p:grpSpPr>
          <a:xfrm>
            <a:off x="1535766" y="2149401"/>
            <a:ext cx="7428611" cy="7108899"/>
            <a:chOff x="0" y="-19050"/>
            <a:chExt cx="1956507" cy="1872303"/>
          </a:xfrm>
        </p:grpSpPr>
        <p:sp>
          <p:nvSpPr>
            <p:cNvPr id="324" name="Google Shape;324;p21"/>
            <p:cNvSpPr/>
            <p:nvPr/>
          </p:nvSpPr>
          <p:spPr>
            <a:xfrm>
              <a:off x="0" y="0"/>
              <a:ext cx="1956507" cy="1853253"/>
            </a:xfrm>
            <a:custGeom>
              <a:rect b="b" l="l" r="r" t="t"/>
              <a:pathLst>
                <a:path extrusionOk="0"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  <a:ln>
              <a:noFill/>
            </a:ln>
          </p:spPr>
        </p:sp>
        <p:sp>
          <p:nvSpPr>
            <p:cNvPr id="325" name="Google Shape;325;p21"/>
            <p:cNvSpPr txBox="1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1"/>
          <p:cNvSpPr/>
          <p:nvPr/>
        </p:nvSpPr>
        <p:spPr>
          <a:xfrm>
            <a:off x="10768165" y="1692349"/>
            <a:ext cx="5790977" cy="7565951"/>
          </a:xfrm>
          <a:custGeom>
            <a:rect b="b" l="l" r="r" t="t"/>
            <a:pathLst>
              <a:path extrusionOk="0" h="7565951" w="5790977">
                <a:moveTo>
                  <a:pt x="0" y="0"/>
                </a:moveTo>
                <a:lnTo>
                  <a:pt x="5790976" y="0"/>
                </a:lnTo>
                <a:lnTo>
                  <a:pt x="5790976" y="7565951"/>
                </a:lnTo>
                <a:lnTo>
                  <a:pt x="0" y="7565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1"/>
          <p:cNvSpPr txBox="1"/>
          <p:nvPr/>
        </p:nvSpPr>
        <p:spPr>
          <a:xfrm>
            <a:off x="2179945" y="4073271"/>
            <a:ext cx="6140253" cy="2092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Facturacion y Presupuestos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2"/>
          <p:cNvGrpSpPr/>
          <p:nvPr/>
        </p:nvGrpSpPr>
        <p:grpSpPr>
          <a:xfrm>
            <a:off x="-1031807" y="2462723"/>
            <a:ext cx="19874105" cy="6906655"/>
            <a:chOff x="0" y="-38100"/>
            <a:chExt cx="5439065" cy="1890185"/>
          </a:xfrm>
        </p:grpSpPr>
        <p:sp>
          <p:nvSpPr>
            <p:cNvPr id="333" name="Google Shape;333;p22"/>
            <p:cNvSpPr/>
            <p:nvPr/>
          </p:nvSpPr>
          <p:spPr>
            <a:xfrm>
              <a:off x="0" y="0"/>
              <a:ext cx="5439065" cy="1852085"/>
            </a:xfrm>
            <a:custGeom>
              <a:rect b="b" l="l" r="r" t="t"/>
              <a:pathLst>
                <a:path extrusionOk="0" h="1852085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852085"/>
                  </a:lnTo>
                  <a:lnTo>
                    <a:pt x="0" y="1852085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334" name="Google Shape;334;p22"/>
            <p:cNvSpPr txBox="1"/>
            <p:nvPr/>
          </p:nvSpPr>
          <p:spPr>
            <a:xfrm>
              <a:off x="0" y="-38100"/>
              <a:ext cx="5439065" cy="1890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22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2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22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2"/>
          <p:cNvSpPr txBox="1"/>
          <p:nvPr/>
        </p:nvSpPr>
        <p:spPr>
          <a:xfrm>
            <a:off x="2057461" y="148810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Facturación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2633850" y="3340739"/>
            <a:ext cx="13020301" cy="394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AWS pone a disposición nuestra la página de facturación la cual nos brinda una visión mensual de los costos facturables. Para los periodos de facturación mensual que aún no se hayan cerrado.</a:t>
            </a:r>
            <a:endParaRPr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página “Facturas” mostrará los cargos estimados más recientes según los servicios medidos hasta la fecha.</a:t>
            </a:r>
            <a:endParaRPr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facturas son generadas al completar el ciclo de facturación mensual o al completar una compra única o suscripción.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3"/>
          <p:cNvGrpSpPr/>
          <p:nvPr/>
        </p:nvGrpSpPr>
        <p:grpSpPr>
          <a:xfrm>
            <a:off x="-1031807" y="2462723"/>
            <a:ext cx="19874105" cy="6906655"/>
            <a:chOff x="0" y="-38100"/>
            <a:chExt cx="5439065" cy="1890185"/>
          </a:xfrm>
        </p:grpSpPr>
        <p:sp>
          <p:nvSpPr>
            <p:cNvPr id="345" name="Google Shape;345;p23"/>
            <p:cNvSpPr/>
            <p:nvPr/>
          </p:nvSpPr>
          <p:spPr>
            <a:xfrm>
              <a:off x="0" y="0"/>
              <a:ext cx="5439065" cy="1852085"/>
            </a:xfrm>
            <a:custGeom>
              <a:rect b="b" l="l" r="r" t="t"/>
              <a:pathLst>
                <a:path extrusionOk="0" h="1852085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852085"/>
                  </a:lnTo>
                  <a:lnTo>
                    <a:pt x="0" y="1852085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346" name="Google Shape;346;p23"/>
            <p:cNvSpPr txBox="1"/>
            <p:nvPr/>
          </p:nvSpPr>
          <p:spPr>
            <a:xfrm>
              <a:off x="0" y="-38100"/>
              <a:ext cx="5439065" cy="1890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23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23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3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23"/>
          <p:cNvSpPr/>
          <p:nvPr/>
        </p:nvSpPr>
        <p:spPr>
          <a:xfrm>
            <a:off x="1116297" y="1573844"/>
            <a:ext cx="15577897" cy="8272456"/>
          </a:xfrm>
          <a:custGeom>
            <a:rect b="b" l="l" r="r" t="t"/>
            <a:pathLst>
              <a:path extrusionOk="0" h="8272456" w="15577897">
                <a:moveTo>
                  <a:pt x="0" y="0"/>
                </a:moveTo>
                <a:lnTo>
                  <a:pt x="15577896" y="0"/>
                </a:lnTo>
                <a:lnTo>
                  <a:pt x="15577896" y="8272457"/>
                </a:lnTo>
                <a:lnTo>
                  <a:pt x="0" y="8272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3"/>
          <p:cNvSpPr txBox="1"/>
          <p:nvPr/>
        </p:nvSpPr>
        <p:spPr>
          <a:xfrm>
            <a:off x="2057461" y="669565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Facturación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4"/>
          <p:cNvGrpSpPr/>
          <p:nvPr/>
        </p:nvGrpSpPr>
        <p:grpSpPr>
          <a:xfrm>
            <a:off x="-1031807" y="2462723"/>
            <a:ext cx="19874105" cy="6906655"/>
            <a:chOff x="0" y="-38100"/>
            <a:chExt cx="5439065" cy="1890185"/>
          </a:xfrm>
        </p:grpSpPr>
        <p:sp>
          <p:nvSpPr>
            <p:cNvPr id="357" name="Google Shape;357;p24"/>
            <p:cNvSpPr/>
            <p:nvPr/>
          </p:nvSpPr>
          <p:spPr>
            <a:xfrm>
              <a:off x="0" y="0"/>
              <a:ext cx="5439065" cy="1852085"/>
            </a:xfrm>
            <a:custGeom>
              <a:rect b="b" l="l" r="r" t="t"/>
              <a:pathLst>
                <a:path extrusionOk="0" h="1852085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852085"/>
                  </a:lnTo>
                  <a:lnTo>
                    <a:pt x="0" y="1852085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358" name="Google Shape;358;p24"/>
            <p:cNvSpPr txBox="1"/>
            <p:nvPr/>
          </p:nvSpPr>
          <p:spPr>
            <a:xfrm>
              <a:off x="0" y="-38100"/>
              <a:ext cx="5439065" cy="1890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24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4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24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4"/>
          <p:cNvSpPr txBox="1"/>
          <p:nvPr/>
        </p:nvSpPr>
        <p:spPr>
          <a:xfrm>
            <a:off x="2057461" y="148810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Presupuestos</a:t>
            </a: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2633850" y="3340739"/>
            <a:ext cx="13020301" cy="175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AWS Budgets nos ofrece la posibilidad de crear presupuestos personalizados o presupuestos predefinidos (plantillas) que nos alertan cuando los costos o el uso de nuestros servicios superan o se prevé que superarán el importe presupuestado.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2633850" y="5642682"/>
            <a:ext cx="13020301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AWS Budgets tiene un límite gratuito de 62 días de presupuesto por mes (2 presupuestos que actuan de form asimultánea).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5"/>
          <p:cNvGrpSpPr/>
          <p:nvPr/>
        </p:nvGrpSpPr>
        <p:grpSpPr>
          <a:xfrm>
            <a:off x="-1031807" y="2462723"/>
            <a:ext cx="19874105" cy="6906655"/>
            <a:chOff x="0" y="-38100"/>
            <a:chExt cx="5439065" cy="1890185"/>
          </a:xfrm>
        </p:grpSpPr>
        <p:sp>
          <p:nvSpPr>
            <p:cNvPr id="370" name="Google Shape;370;p25"/>
            <p:cNvSpPr/>
            <p:nvPr/>
          </p:nvSpPr>
          <p:spPr>
            <a:xfrm>
              <a:off x="0" y="0"/>
              <a:ext cx="5439065" cy="1852085"/>
            </a:xfrm>
            <a:custGeom>
              <a:rect b="b" l="l" r="r" t="t"/>
              <a:pathLst>
                <a:path extrusionOk="0" h="1852085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852085"/>
                  </a:lnTo>
                  <a:lnTo>
                    <a:pt x="0" y="1852085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371" name="Google Shape;371;p25"/>
            <p:cNvSpPr txBox="1"/>
            <p:nvPr/>
          </p:nvSpPr>
          <p:spPr>
            <a:xfrm>
              <a:off x="0" y="-38100"/>
              <a:ext cx="5439065" cy="1890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5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25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25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25"/>
          <p:cNvSpPr/>
          <p:nvPr/>
        </p:nvSpPr>
        <p:spPr>
          <a:xfrm>
            <a:off x="1537755" y="1755866"/>
            <a:ext cx="15212489" cy="8093774"/>
          </a:xfrm>
          <a:custGeom>
            <a:rect b="b" l="l" r="r" t="t"/>
            <a:pathLst>
              <a:path extrusionOk="0" h="8093774" w="15212489">
                <a:moveTo>
                  <a:pt x="0" y="0"/>
                </a:moveTo>
                <a:lnTo>
                  <a:pt x="15212490" y="0"/>
                </a:lnTo>
                <a:lnTo>
                  <a:pt x="15212490" y="8093774"/>
                </a:lnTo>
                <a:lnTo>
                  <a:pt x="0" y="8093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5"/>
          <p:cNvSpPr txBox="1"/>
          <p:nvPr/>
        </p:nvSpPr>
        <p:spPr>
          <a:xfrm>
            <a:off x="2057461" y="669565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Presupuestos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/>
          <p:nvPr/>
        </p:nvSpPr>
        <p:spPr>
          <a:xfrm>
            <a:off x="1059746" y="6734689"/>
            <a:ext cx="9480770" cy="224091"/>
          </a:xfrm>
          <a:custGeom>
            <a:rect b="b" l="l" r="r" t="t"/>
            <a:pathLst>
              <a:path extrusionOk="0" h="224091" w="9480770">
                <a:moveTo>
                  <a:pt x="0" y="0"/>
                </a:moveTo>
                <a:lnTo>
                  <a:pt x="9480770" y="0"/>
                </a:lnTo>
                <a:lnTo>
                  <a:pt x="9480770" y="224091"/>
                </a:lnTo>
                <a:lnTo>
                  <a:pt x="0" y="224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26"/>
          <p:cNvSpPr/>
          <p:nvPr/>
        </p:nvSpPr>
        <p:spPr>
          <a:xfrm>
            <a:off x="12099396" y="0"/>
            <a:ext cx="6188604" cy="10287000"/>
          </a:xfrm>
          <a:custGeom>
            <a:rect b="b" l="l" r="r" t="t"/>
            <a:pathLst>
              <a:path extrusionOk="0" h="9525000" w="5730189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194826" y="0"/>
                  <a:pt x="435494" y="0"/>
                </a:cubicBezTo>
                <a:lnTo>
                  <a:pt x="5294694" y="0"/>
                </a:lnTo>
                <a:cubicBezTo>
                  <a:pt x="5535362" y="0"/>
                  <a:pt x="5730189" y="217170"/>
                  <a:pt x="5730189" y="482600"/>
                </a:cubicBezTo>
                <a:lnTo>
                  <a:pt x="5730189" y="9042400"/>
                </a:lnTo>
                <a:cubicBezTo>
                  <a:pt x="5730189" y="9309100"/>
                  <a:pt x="5535362" y="9525000"/>
                  <a:pt x="5294694" y="9525000"/>
                </a:cubicBezTo>
                <a:lnTo>
                  <a:pt x="435494" y="9525000"/>
                </a:lnTo>
                <a:cubicBezTo>
                  <a:pt x="195972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7675" r="-9767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26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6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6"/>
          <p:cNvSpPr txBox="1"/>
          <p:nvPr/>
        </p:nvSpPr>
        <p:spPr>
          <a:xfrm>
            <a:off x="1028700" y="3002108"/>
            <a:ext cx="9480770" cy="3528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AWS Identity and Access Management (IAM)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7"/>
          <p:cNvGrpSpPr/>
          <p:nvPr/>
        </p:nvGrpSpPr>
        <p:grpSpPr>
          <a:xfrm>
            <a:off x="-1031807" y="2462723"/>
            <a:ext cx="19874105" cy="7419786"/>
            <a:chOff x="0" y="-38100"/>
            <a:chExt cx="5439065" cy="2030617"/>
          </a:xfrm>
        </p:grpSpPr>
        <p:sp>
          <p:nvSpPr>
            <p:cNvPr id="392" name="Google Shape;392;p27"/>
            <p:cNvSpPr/>
            <p:nvPr/>
          </p:nvSpPr>
          <p:spPr>
            <a:xfrm>
              <a:off x="0" y="0"/>
              <a:ext cx="5439065" cy="1992517"/>
            </a:xfrm>
            <a:custGeom>
              <a:rect b="b" l="l" r="r" t="t"/>
              <a:pathLst>
                <a:path extrusionOk="0" h="1992517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992517"/>
                  </a:lnTo>
                  <a:lnTo>
                    <a:pt x="0" y="1992517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393" name="Google Shape;393;p27"/>
            <p:cNvSpPr txBox="1"/>
            <p:nvPr/>
          </p:nvSpPr>
          <p:spPr>
            <a:xfrm>
              <a:off x="0" y="-38100"/>
              <a:ext cx="5439065" cy="2030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27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7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7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7"/>
          <p:cNvSpPr txBox="1"/>
          <p:nvPr/>
        </p:nvSpPr>
        <p:spPr>
          <a:xfrm>
            <a:off x="2057461" y="148810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AWS IAM</a:t>
            </a:r>
            <a:endParaRPr/>
          </a:p>
        </p:txBody>
      </p:sp>
      <p:sp>
        <p:nvSpPr>
          <p:cNvPr id="398" name="Google Shape;398;p27"/>
          <p:cNvSpPr txBox="1"/>
          <p:nvPr/>
        </p:nvSpPr>
        <p:spPr>
          <a:xfrm>
            <a:off x="2395095" y="3060201"/>
            <a:ext cx="13020301" cy="131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AWS Identity and Acces Management (IAM) es un servicio de AWS que permite a los usuarios gestionar el acceso y los permisos a los recursos dentro de su entorno AWS.</a:t>
            </a:r>
            <a:endParaRPr/>
          </a:p>
        </p:txBody>
      </p:sp>
      <p:sp>
        <p:nvSpPr>
          <p:cNvPr id="399" name="Google Shape;399;p27"/>
          <p:cNvSpPr txBox="1"/>
          <p:nvPr/>
        </p:nvSpPr>
        <p:spPr>
          <a:xfrm>
            <a:off x="2395095" y="6555241"/>
            <a:ext cx="13020301" cy="219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fin principal del servicio es poder gestionar:</a:t>
            </a:r>
            <a:endParaRPr/>
          </a:p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/>
          </a:p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Grupos de usuarios</a:t>
            </a:r>
            <a:endParaRPr/>
          </a:p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Políticas</a:t>
            </a:r>
            <a:endParaRPr/>
          </a:p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Roles</a:t>
            </a:r>
            <a:endParaRPr/>
          </a:p>
        </p:txBody>
      </p:sp>
      <p:sp>
        <p:nvSpPr>
          <p:cNvPr id="400" name="Google Shape;400;p27"/>
          <p:cNvSpPr txBox="1"/>
          <p:nvPr/>
        </p:nvSpPr>
        <p:spPr>
          <a:xfrm>
            <a:off x="2395095" y="5044576"/>
            <a:ext cx="13020301" cy="843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IAM proporciona un marco de seguridad para controlar y gestionar de manera centralizada quien tiene acceso a los recursos y qué acciones puede realizar.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8"/>
          <p:cNvGrpSpPr/>
          <p:nvPr/>
        </p:nvGrpSpPr>
        <p:grpSpPr>
          <a:xfrm>
            <a:off x="-1031807" y="2462723"/>
            <a:ext cx="19874105" cy="7419786"/>
            <a:chOff x="0" y="-38100"/>
            <a:chExt cx="5439065" cy="2030617"/>
          </a:xfrm>
        </p:grpSpPr>
        <p:sp>
          <p:nvSpPr>
            <p:cNvPr id="406" name="Google Shape;406;p28"/>
            <p:cNvSpPr/>
            <p:nvPr/>
          </p:nvSpPr>
          <p:spPr>
            <a:xfrm>
              <a:off x="0" y="0"/>
              <a:ext cx="5439065" cy="1992517"/>
            </a:xfrm>
            <a:custGeom>
              <a:rect b="b" l="l" r="r" t="t"/>
              <a:pathLst>
                <a:path extrusionOk="0" h="1992517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992517"/>
                  </a:lnTo>
                  <a:lnTo>
                    <a:pt x="0" y="1992517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407" name="Google Shape;407;p28"/>
            <p:cNvSpPr txBox="1"/>
            <p:nvPr/>
          </p:nvSpPr>
          <p:spPr>
            <a:xfrm>
              <a:off x="0" y="-38100"/>
              <a:ext cx="5439065" cy="2030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28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28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28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28"/>
          <p:cNvSpPr/>
          <p:nvPr/>
        </p:nvSpPr>
        <p:spPr>
          <a:xfrm>
            <a:off x="3184527" y="5143500"/>
            <a:ext cx="10634059" cy="4292060"/>
          </a:xfrm>
          <a:custGeom>
            <a:rect b="b" l="l" r="r" t="t"/>
            <a:pathLst>
              <a:path extrusionOk="0" h="4292060" w="10634059">
                <a:moveTo>
                  <a:pt x="0" y="0"/>
                </a:moveTo>
                <a:lnTo>
                  <a:pt x="10634059" y="0"/>
                </a:lnTo>
                <a:lnTo>
                  <a:pt x="10634059" y="4292060"/>
                </a:lnTo>
                <a:lnTo>
                  <a:pt x="0" y="4292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28"/>
          <p:cNvSpPr txBox="1"/>
          <p:nvPr/>
        </p:nvSpPr>
        <p:spPr>
          <a:xfrm>
            <a:off x="2057461" y="148810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Funcionamiento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2395095" y="3060201"/>
            <a:ext cx="13020301" cy="175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Nosotros podemos definir quién puede acceder a qué recurso al especificar una serie de permisos detallados. Cuando el usuario con permisos IAM desea acceder a un recurso de AWS este deberá poseer los permisos adecuados, de lo contrario IAM negará el acceso de forma predeterminada.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29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29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29"/>
          <p:cNvSpPr/>
          <p:nvPr/>
        </p:nvSpPr>
        <p:spPr>
          <a:xfrm>
            <a:off x="1879839" y="1858196"/>
            <a:ext cx="14782419" cy="7809852"/>
          </a:xfrm>
          <a:custGeom>
            <a:rect b="b" l="l" r="r" t="t"/>
            <a:pathLst>
              <a:path extrusionOk="0" h="7809852" w="14782419">
                <a:moveTo>
                  <a:pt x="0" y="0"/>
                </a:moveTo>
                <a:lnTo>
                  <a:pt x="14782419" y="0"/>
                </a:lnTo>
                <a:lnTo>
                  <a:pt x="14782419" y="7809852"/>
                </a:lnTo>
                <a:lnTo>
                  <a:pt x="0" y="7809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9"/>
          <p:cNvSpPr txBox="1"/>
          <p:nvPr/>
        </p:nvSpPr>
        <p:spPr>
          <a:xfrm>
            <a:off x="1879839" y="817748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Estructura IAM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 flipH="1">
            <a:off x="-7735161" y="-5892051"/>
            <a:ext cx="14581663" cy="18113867"/>
          </a:xfrm>
          <a:custGeom>
            <a:rect b="b" l="l" r="r" t="t"/>
            <a:pathLst>
              <a:path extrusionOk="0"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 flipH="1" rot="10800000">
            <a:off x="11464097" y="-2333643"/>
            <a:ext cx="14581663" cy="18113867"/>
          </a:xfrm>
          <a:custGeom>
            <a:rect b="b" l="l" r="r" t="t"/>
            <a:pathLst>
              <a:path extrusionOk="0"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 txBox="1"/>
          <p:nvPr/>
        </p:nvSpPr>
        <p:spPr>
          <a:xfrm>
            <a:off x="3422550" y="1762457"/>
            <a:ext cx="114429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Formatos para entregas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 txBox="1"/>
          <p:nvPr/>
        </p:nvSpPr>
        <p:spPr>
          <a:xfrm>
            <a:off x="1535766" y="785950"/>
            <a:ext cx="3032398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SEMESTRE 2024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 txBox="1"/>
          <p:nvPr/>
        </p:nvSpPr>
        <p:spPr>
          <a:xfrm>
            <a:off x="3738323" y="3677058"/>
            <a:ext cx="7148405" cy="40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Tareas</a:t>
            </a:r>
            <a:endParaRPr/>
          </a:p>
          <a:p>
            <a:pPr indent="-345439" lvl="1" marL="690879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9"/>
              <a:buFont typeface="Arial"/>
              <a:buChar char="•"/>
            </a:pPr>
            <a:r>
              <a:rPr b="1" i="0" lang="en-US" sz="31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[SEMI1] T#_#Carné</a:t>
            </a:r>
            <a:endParaRPr/>
          </a:p>
          <a:p>
            <a:pPr indent="0" lvl="0" marL="0" marR="0" rtl="0" algn="l">
              <a:lnSpc>
                <a:spcPct val="178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99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Hojas de trabajo</a:t>
            </a:r>
            <a:endParaRPr/>
          </a:p>
          <a:p>
            <a:pPr indent="-345439" lvl="1" marL="6908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[SEMI1] HT#_#Carné</a:t>
            </a:r>
            <a:endParaRPr/>
          </a:p>
          <a:p>
            <a:pPr indent="0" lvl="0" marL="0" marR="0" rtl="0" algn="l">
              <a:lnSpc>
                <a:spcPct val="1787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30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30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30"/>
          <p:cNvSpPr/>
          <p:nvPr/>
        </p:nvSpPr>
        <p:spPr>
          <a:xfrm>
            <a:off x="593628" y="3128795"/>
            <a:ext cx="8480005" cy="4743842"/>
          </a:xfrm>
          <a:custGeom>
            <a:rect b="b" l="l" r="r" t="t"/>
            <a:pathLst>
              <a:path extrusionOk="0" h="4743842" w="8480005">
                <a:moveTo>
                  <a:pt x="0" y="0"/>
                </a:moveTo>
                <a:lnTo>
                  <a:pt x="8480004" y="0"/>
                </a:lnTo>
                <a:lnTo>
                  <a:pt x="8480004" y="4743842"/>
                </a:lnTo>
                <a:lnTo>
                  <a:pt x="0" y="4743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0"/>
          <p:cNvSpPr txBox="1"/>
          <p:nvPr/>
        </p:nvSpPr>
        <p:spPr>
          <a:xfrm>
            <a:off x="2057461" y="52667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Política</a:t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9398640" y="2545106"/>
            <a:ext cx="7059766" cy="639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Una política es un documento en formato JSON que define los permisos y las acciones permitidas o denegadas para usuarios, grupos o roles en AWS.</a:t>
            </a:r>
            <a:endParaRPr/>
          </a:p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31" u="none" cap="none" strike="noStrike">
              <a:solidFill>
                <a:srgbClr val="28094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Las políticas de IAM son fundamentales para controlar el acceso a los recursos y servicios de AWS y son un componente clave en la administración de identidades y accesos.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31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31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31"/>
          <p:cNvSpPr/>
          <p:nvPr/>
        </p:nvSpPr>
        <p:spPr>
          <a:xfrm>
            <a:off x="712042" y="2640356"/>
            <a:ext cx="7829623" cy="5327373"/>
          </a:xfrm>
          <a:custGeom>
            <a:rect b="b" l="l" r="r" t="t"/>
            <a:pathLst>
              <a:path extrusionOk="0" h="5327373" w="7829623">
                <a:moveTo>
                  <a:pt x="0" y="0"/>
                </a:moveTo>
                <a:lnTo>
                  <a:pt x="7829624" y="0"/>
                </a:lnTo>
                <a:lnTo>
                  <a:pt x="7829624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31"/>
          <p:cNvSpPr txBox="1"/>
          <p:nvPr/>
        </p:nvSpPr>
        <p:spPr>
          <a:xfrm>
            <a:off x="2057461" y="526679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/>
          </a:p>
        </p:txBody>
      </p:sp>
      <p:sp>
        <p:nvSpPr>
          <p:cNvPr id="442" name="Google Shape;442;p31"/>
          <p:cNvSpPr txBox="1"/>
          <p:nvPr/>
        </p:nvSpPr>
        <p:spPr>
          <a:xfrm>
            <a:off x="9398640" y="2545106"/>
            <a:ext cx="7059766" cy="533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Un usuario de IAM es una entidad singular que representa a una persona o entidad que interactúa con AWS. </a:t>
            </a:r>
            <a:endParaRPr/>
          </a:p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31" u="none" cap="none" strike="noStrike">
              <a:solidFill>
                <a:srgbClr val="28094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Puede ser un usuario humano, como un administrador o desarrollador, o una aplicación o servicio que requiere acceso a recursos de AWS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2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2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2"/>
          <p:cNvSpPr/>
          <p:nvPr/>
        </p:nvSpPr>
        <p:spPr>
          <a:xfrm>
            <a:off x="1028700" y="2781830"/>
            <a:ext cx="9039724" cy="5591715"/>
          </a:xfrm>
          <a:custGeom>
            <a:rect b="b" l="l" r="r" t="t"/>
            <a:pathLst>
              <a:path extrusionOk="0" h="5591715" w="9039724">
                <a:moveTo>
                  <a:pt x="0" y="0"/>
                </a:moveTo>
                <a:lnTo>
                  <a:pt x="9039724" y="0"/>
                </a:lnTo>
                <a:lnTo>
                  <a:pt x="9039724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32"/>
          <p:cNvSpPr txBox="1"/>
          <p:nvPr/>
        </p:nvSpPr>
        <p:spPr>
          <a:xfrm>
            <a:off x="2116669" y="487480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Grupos de usuarios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0412140" y="3660316"/>
            <a:ext cx="7059766" cy="3739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Es una colección lógica de usuarios. Los grupos de utilizan para simplificar la administración de permisos al asignar políticas de acceso a un conjunto de usuarios en lugar de asignar políticas a cada usuario de forma individual.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33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33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33"/>
          <p:cNvSpPr/>
          <p:nvPr/>
        </p:nvSpPr>
        <p:spPr>
          <a:xfrm>
            <a:off x="1360642" y="2873753"/>
            <a:ext cx="5859032" cy="5586821"/>
          </a:xfrm>
          <a:custGeom>
            <a:rect b="b" l="l" r="r" t="t"/>
            <a:pathLst>
              <a:path extrusionOk="0" h="5586821" w="5859032">
                <a:moveTo>
                  <a:pt x="0" y="0"/>
                </a:moveTo>
                <a:lnTo>
                  <a:pt x="5859032" y="0"/>
                </a:lnTo>
                <a:lnTo>
                  <a:pt x="5859032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33"/>
          <p:cNvSpPr txBox="1"/>
          <p:nvPr/>
        </p:nvSpPr>
        <p:spPr>
          <a:xfrm>
            <a:off x="2017990" y="1118643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Roles</a:t>
            </a:r>
            <a:endParaRPr/>
          </a:p>
        </p:txBody>
      </p:sp>
      <p:sp>
        <p:nvSpPr>
          <p:cNvPr id="462" name="Google Shape;462;p33"/>
          <p:cNvSpPr txBox="1"/>
          <p:nvPr/>
        </p:nvSpPr>
        <p:spPr>
          <a:xfrm>
            <a:off x="8201730" y="3483989"/>
            <a:ext cx="9270176" cy="4271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Un rol de IAM es una entidad que define un conjunto de permisos y políticas, pero a diferencia de un usuario, no está sociado a una persona específica. </a:t>
            </a:r>
            <a:endParaRPr/>
          </a:p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31" u="none" cap="none" strike="noStrike">
              <a:solidFill>
                <a:srgbClr val="28094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En lugar de eso, los roles se asocian a usuarios, grupos o servicios de AWS que necesitan temporariamente permisos adicionales.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/>
          <p:nvPr/>
        </p:nvSpPr>
        <p:spPr>
          <a:xfrm rot="5400000">
            <a:off x="1256553" y="307173"/>
            <a:ext cx="16262788" cy="20202221"/>
          </a:xfrm>
          <a:custGeom>
            <a:rect b="b" l="l" r="r" t="t"/>
            <a:pathLst>
              <a:path extrusionOk="0"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4"/>
          <p:cNvSpPr txBox="1"/>
          <p:nvPr/>
        </p:nvSpPr>
        <p:spPr>
          <a:xfrm>
            <a:off x="1971394" y="2625822"/>
            <a:ext cx="14833104" cy="2118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¿TIENES ALGUNA PREGUNTA?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>
            <a:hlinkClick r:id="rId3"/>
          </p:cNvPr>
          <p:cNvSpPr/>
          <p:nvPr/>
        </p:nvSpPr>
        <p:spPr>
          <a:xfrm rot="5400000">
            <a:off x="1256553" y="307173"/>
            <a:ext cx="16262788" cy="20202221"/>
          </a:xfrm>
          <a:custGeom>
            <a:rect b="b" l="l" r="r" t="t"/>
            <a:pathLst>
              <a:path extrusionOk="0"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35"/>
          <p:cNvSpPr/>
          <p:nvPr/>
        </p:nvSpPr>
        <p:spPr>
          <a:xfrm>
            <a:off x="-179049" y="3293658"/>
            <a:ext cx="7649661" cy="4302934"/>
          </a:xfrm>
          <a:custGeom>
            <a:rect b="b" l="l" r="r" t="t"/>
            <a:pathLst>
              <a:path extrusionOk="0" h="4302934" w="7649661">
                <a:moveTo>
                  <a:pt x="0" y="0"/>
                </a:moveTo>
                <a:lnTo>
                  <a:pt x="7649661" y="0"/>
                </a:lnTo>
                <a:lnTo>
                  <a:pt x="7649661" y="4302934"/>
                </a:lnTo>
                <a:lnTo>
                  <a:pt x="0" y="430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35"/>
          <p:cNvSpPr txBox="1"/>
          <p:nvPr/>
        </p:nvSpPr>
        <p:spPr>
          <a:xfrm>
            <a:off x="1971394" y="1148494"/>
            <a:ext cx="14833104" cy="1128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GITHUB STUDENT PACK</a:t>
            </a:r>
            <a:endParaRPr/>
          </a:p>
        </p:txBody>
      </p:sp>
      <p:sp>
        <p:nvSpPr>
          <p:cNvPr id="476" name="Google Shape;476;p35"/>
          <p:cNvSpPr txBox="1"/>
          <p:nvPr/>
        </p:nvSpPr>
        <p:spPr>
          <a:xfrm>
            <a:off x="6744835" y="5019675"/>
            <a:ext cx="9005888" cy="727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sng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https://education.github.com/pack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/>
          <p:nvPr/>
        </p:nvSpPr>
        <p:spPr>
          <a:xfrm rot="5400000">
            <a:off x="1256553" y="307173"/>
            <a:ext cx="16262788" cy="20202221"/>
          </a:xfrm>
          <a:custGeom>
            <a:rect b="b" l="l" r="r" t="t"/>
            <a:pathLst>
              <a:path extrusionOk="0"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36"/>
          <p:cNvSpPr txBox="1"/>
          <p:nvPr/>
        </p:nvSpPr>
        <p:spPr>
          <a:xfrm>
            <a:off x="1971394" y="2625822"/>
            <a:ext cx="14833104" cy="1128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EJEMPLO PRÁCTICO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4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4"/>
          <p:cNvSpPr/>
          <p:nvPr/>
        </p:nvSpPr>
        <p:spPr>
          <a:xfrm rot="-924613">
            <a:off x="-5549998" y="2053549"/>
            <a:ext cx="12287251" cy="10647531"/>
          </a:xfrm>
          <a:custGeom>
            <a:rect b="b" l="l" r="r" t="t"/>
            <a:pathLst>
              <a:path extrusionOk="0"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4"/>
          <p:cNvSpPr/>
          <p:nvPr/>
        </p:nvSpPr>
        <p:spPr>
          <a:xfrm rot="-8100000">
            <a:off x="4065520" y="11042565"/>
            <a:ext cx="9512725" cy="224846"/>
          </a:xfrm>
          <a:custGeom>
            <a:rect b="b" l="l" r="r" t="t"/>
            <a:pathLst>
              <a:path extrusionOk="0"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4"/>
          <p:cNvSpPr/>
          <p:nvPr/>
        </p:nvSpPr>
        <p:spPr>
          <a:xfrm rot="10800000">
            <a:off x="8521555" y="3358097"/>
            <a:ext cx="8267218" cy="195407"/>
          </a:xfrm>
          <a:custGeom>
            <a:rect b="b" l="l" r="r" t="t"/>
            <a:pathLst>
              <a:path extrusionOk="0" h="195407" w="8267218">
                <a:moveTo>
                  <a:pt x="0" y="0"/>
                </a:moveTo>
                <a:lnTo>
                  <a:pt x="8267218" y="0"/>
                </a:lnTo>
                <a:lnTo>
                  <a:pt x="8267218" y="195407"/>
                </a:lnTo>
                <a:lnTo>
                  <a:pt x="0" y="19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 rot="-8100000">
            <a:off x="5314326" y="11400541"/>
            <a:ext cx="9512725" cy="224846"/>
          </a:xfrm>
          <a:custGeom>
            <a:rect b="b" l="l" r="r" t="t"/>
            <a:pathLst>
              <a:path extrusionOk="0"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4"/>
          <p:cNvSpPr/>
          <p:nvPr/>
        </p:nvSpPr>
        <p:spPr>
          <a:xfrm>
            <a:off x="8661456" y="3760982"/>
            <a:ext cx="8127317" cy="5955799"/>
          </a:xfrm>
          <a:custGeom>
            <a:rect b="b" l="l" r="r" t="t"/>
            <a:pathLst>
              <a:path extrusionOk="0" h="5955799" w="8127317">
                <a:moveTo>
                  <a:pt x="0" y="0"/>
                </a:moveTo>
                <a:lnTo>
                  <a:pt x="8127317" y="0"/>
                </a:lnTo>
                <a:lnTo>
                  <a:pt x="8127317" y="5955799"/>
                </a:lnTo>
                <a:lnTo>
                  <a:pt x="0" y="595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4"/>
          <p:cNvSpPr txBox="1"/>
          <p:nvPr/>
        </p:nvSpPr>
        <p:spPr>
          <a:xfrm>
            <a:off x="7937860" y="2013335"/>
            <a:ext cx="8850913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Introducción a Cloud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5"/>
          <p:cNvGrpSpPr/>
          <p:nvPr/>
        </p:nvGrpSpPr>
        <p:grpSpPr>
          <a:xfrm>
            <a:off x="-1031807" y="3445270"/>
            <a:ext cx="19874105" cy="5924107"/>
            <a:chOff x="0" y="-38100"/>
            <a:chExt cx="5439065" cy="1621286"/>
          </a:xfrm>
        </p:grpSpPr>
        <p:sp>
          <p:nvSpPr>
            <p:cNvPr id="135" name="Google Shape;135;p5"/>
            <p:cNvSpPr/>
            <p:nvPr/>
          </p:nvSpPr>
          <p:spPr>
            <a:xfrm>
              <a:off x="0" y="0"/>
              <a:ext cx="5439065" cy="1583186"/>
            </a:xfrm>
            <a:custGeom>
              <a:rect b="b" l="l" r="r" t="t"/>
              <a:pathLst>
                <a:path extrusionOk="0" h="1583186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583186"/>
                  </a:lnTo>
                  <a:lnTo>
                    <a:pt x="0" y="1583186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36" name="Google Shape;136;p5"/>
            <p:cNvSpPr txBox="1"/>
            <p:nvPr/>
          </p:nvSpPr>
          <p:spPr>
            <a:xfrm>
              <a:off x="0" y="-38100"/>
              <a:ext cx="5439065" cy="1621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5"/>
          <p:cNvSpPr txBox="1"/>
          <p:nvPr/>
        </p:nvSpPr>
        <p:spPr>
          <a:xfrm>
            <a:off x="2296216" y="2379408"/>
            <a:ext cx="13695568" cy="863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Roboto"/>
                <a:ea typeface="Roboto"/>
                <a:cs typeface="Roboto"/>
                <a:sym typeface="Roboto"/>
              </a:rPr>
              <a:t>¿Qué es cloud?</a:t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>
            <a:off x="15045044" y="354901"/>
            <a:ext cx="2887711" cy="2887711"/>
          </a:xfrm>
          <a:custGeom>
            <a:rect b="b" l="l" r="r" t="t"/>
            <a:pathLst>
              <a:path extrusionOk="0" h="2887711" w="2887711">
                <a:moveTo>
                  <a:pt x="0" y="0"/>
                </a:moveTo>
                <a:lnTo>
                  <a:pt x="2887711" y="0"/>
                </a:lnTo>
                <a:lnTo>
                  <a:pt x="2887711" y="2887711"/>
                </a:lnTo>
                <a:lnTo>
                  <a:pt x="0" y="2887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 txBox="1"/>
          <p:nvPr/>
        </p:nvSpPr>
        <p:spPr>
          <a:xfrm>
            <a:off x="2633850" y="4693217"/>
            <a:ext cx="13020301" cy="3481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 es el término en inglés acuñado para la computación en la nube, que también es conocida como servicios en la nube, informática en la nube, nube de cómputo o simplemente “La nube”. 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el ámbito tecnológico se utiliza para describir servicios y recursos informáticos que se entregan a través de internet de forma elástica, escalable y en muchos de los casos más barata para el usuario.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6"/>
          <p:cNvGrpSpPr/>
          <p:nvPr/>
        </p:nvGrpSpPr>
        <p:grpSpPr>
          <a:xfrm>
            <a:off x="-1031807" y="3445270"/>
            <a:ext cx="19874105" cy="5924107"/>
            <a:chOff x="0" y="-38100"/>
            <a:chExt cx="5439065" cy="1621286"/>
          </a:xfrm>
        </p:grpSpPr>
        <p:sp>
          <p:nvSpPr>
            <p:cNvPr id="147" name="Google Shape;147;p6"/>
            <p:cNvSpPr/>
            <p:nvPr/>
          </p:nvSpPr>
          <p:spPr>
            <a:xfrm>
              <a:off x="0" y="0"/>
              <a:ext cx="5439065" cy="1583186"/>
            </a:xfrm>
            <a:custGeom>
              <a:rect b="b" l="l" r="r" t="t"/>
              <a:pathLst>
                <a:path extrusionOk="0" h="1583186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583186"/>
                  </a:lnTo>
                  <a:lnTo>
                    <a:pt x="0" y="1583186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8" name="Google Shape;148;p6"/>
            <p:cNvSpPr txBox="1"/>
            <p:nvPr/>
          </p:nvSpPr>
          <p:spPr>
            <a:xfrm>
              <a:off x="0" y="-38100"/>
              <a:ext cx="5439065" cy="1621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6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>
            <a:off x="593628" y="6893996"/>
            <a:ext cx="1777727" cy="1777727"/>
          </a:xfrm>
          <a:custGeom>
            <a:rect b="b" l="l" r="r" t="t"/>
            <a:pathLst>
              <a:path extrusionOk="0" h="1777727" w="1777727">
                <a:moveTo>
                  <a:pt x="0" y="0"/>
                </a:moveTo>
                <a:lnTo>
                  <a:pt x="1777726" y="0"/>
                </a:lnTo>
                <a:lnTo>
                  <a:pt x="1777726" y="1777727"/>
                </a:lnTo>
                <a:lnTo>
                  <a:pt x="0" y="1777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>
            <a:off x="15866497" y="4330594"/>
            <a:ext cx="1885000" cy="1625813"/>
          </a:xfrm>
          <a:custGeom>
            <a:rect b="b" l="l" r="r" t="t"/>
            <a:pathLst>
              <a:path extrusionOk="0" h="1625813" w="1885000">
                <a:moveTo>
                  <a:pt x="0" y="0"/>
                </a:moveTo>
                <a:lnTo>
                  <a:pt x="1885000" y="0"/>
                </a:lnTo>
                <a:lnTo>
                  <a:pt x="1885000" y="1625812"/>
                </a:lnTo>
                <a:lnTo>
                  <a:pt x="0" y="1625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6"/>
          <p:cNvSpPr txBox="1"/>
          <p:nvPr/>
        </p:nvSpPr>
        <p:spPr>
          <a:xfrm>
            <a:off x="2057461" y="2303784"/>
            <a:ext cx="13695568" cy="90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1" u="none" cap="none" strike="noStrike">
                <a:solidFill>
                  <a:srgbClr val="28094B"/>
                </a:solidFill>
                <a:latin typeface="Poppins"/>
                <a:ea typeface="Poppins"/>
                <a:cs typeface="Poppins"/>
                <a:sym typeface="Poppins"/>
              </a:rPr>
              <a:t>Escalabilidad y Elasticidad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633850" y="3855085"/>
            <a:ext cx="13020301" cy="2491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Elasticidad: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refiere a la capacidad de los recursos en la nube para adaptarse dinámicamente a las demandas del usuario. En otras palabras, la infraestructura en la nube aumenta o disminuye de forma automática la cantidad de recursos asignados a una aplicación o servicio en función de la carga de trabajo.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2633850" y="6742094"/>
            <a:ext cx="13020301" cy="199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Escalabilidad: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refiere a la capacidad de una aplicación o sistema para manejar un aumento en la carga de trabajo sin degradación en el rendimiento. Esta puede ser horizontal (añade más instancias de un recurso) o vertical (mejora la capacidad de los recursos existentes).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7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7"/>
          <p:cNvSpPr/>
          <p:nvPr/>
        </p:nvSpPr>
        <p:spPr>
          <a:xfrm>
            <a:off x="791870" y="3529406"/>
            <a:ext cx="6776743" cy="4103308"/>
          </a:xfrm>
          <a:custGeom>
            <a:rect b="b" l="l" r="r" t="t"/>
            <a:pathLst>
              <a:path extrusionOk="0" h="4103308" w="6776743">
                <a:moveTo>
                  <a:pt x="0" y="0"/>
                </a:moveTo>
                <a:lnTo>
                  <a:pt x="6776743" y="0"/>
                </a:lnTo>
                <a:lnTo>
                  <a:pt x="6776743" y="4103308"/>
                </a:lnTo>
                <a:lnTo>
                  <a:pt x="0" y="4103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261" r="-2261" t="0"/>
            </a:stretch>
          </a:blip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flipH="1" rot="10800000">
            <a:off x="11464097" y="-2333643"/>
            <a:ext cx="14581663" cy="18113867"/>
          </a:xfrm>
          <a:custGeom>
            <a:rect b="b" l="l" r="r" t="t"/>
            <a:pathLst>
              <a:path extrusionOk="0" h="18113867" w="14581663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7"/>
          <p:cNvSpPr txBox="1"/>
          <p:nvPr/>
        </p:nvSpPr>
        <p:spPr>
          <a:xfrm>
            <a:off x="8679556" y="2042159"/>
            <a:ext cx="8579744" cy="150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Nube Privada: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una infraestructura en la nube dedicada exclusivamente a una organización específica. </a:t>
            </a:r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8679556" y="4123689"/>
            <a:ext cx="8579744" cy="199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Nube Hibrida: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una combinación de elementos de las nubes públicas y privada. Permitiendo que datos y aplicaciones puedan compartirse entre ellas.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1028700" y="758898"/>
            <a:ext cx="16230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Tipos de nube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8679556" y="6767195"/>
            <a:ext cx="8579744" cy="2491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Nube Pública: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 recursos informáticos propiedad de un proveedor externo y se ofrecen a través de internet. Estos recursos son compartidos entre múltiples clientes (Organizaciones o individuos).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072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/>
        </p:nvSpPr>
        <p:spPr>
          <a:xfrm>
            <a:off x="1028700" y="1703801"/>
            <a:ext cx="16230600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Características</a:t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-592217" y="8293384"/>
            <a:ext cx="19837040" cy="9461966"/>
          </a:xfrm>
          <a:custGeom>
            <a:rect b="b" l="l" r="r" t="t"/>
            <a:pathLst>
              <a:path extrusionOk="0"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501" r="-24137" t="0"/>
            </a:stretch>
          </a:blipFill>
          <a:ln>
            <a:noFill/>
          </a:ln>
        </p:spPr>
      </p:sp>
      <p:grpSp>
        <p:nvGrpSpPr>
          <p:cNvPr id="176" name="Google Shape;176;p8"/>
          <p:cNvGrpSpPr/>
          <p:nvPr/>
        </p:nvGrpSpPr>
        <p:grpSpPr>
          <a:xfrm>
            <a:off x="1389122" y="3083047"/>
            <a:ext cx="4784495" cy="6549307"/>
            <a:chOff x="0" y="-57150"/>
            <a:chExt cx="1390252" cy="190306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0"/>
              <a:ext cx="1390252" cy="1845912"/>
            </a:xfrm>
            <a:custGeom>
              <a:rect b="b" l="l" r="r" t="t"/>
              <a:pathLst>
                <a:path extrusionOk="0" h="1845912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763388"/>
                  </a:lnTo>
                  <a:cubicBezTo>
                    <a:pt x="1390252" y="1808964"/>
                    <a:pt x="1353305" y="1845912"/>
                    <a:pt x="1307728" y="1845912"/>
                  </a:cubicBezTo>
                  <a:lnTo>
                    <a:pt x="82524" y="1845912"/>
                  </a:lnTo>
                  <a:cubicBezTo>
                    <a:pt x="36947" y="1845912"/>
                    <a:pt x="0" y="1808964"/>
                    <a:pt x="0" y="176338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 txBox="1"/>
            <p:nvPr/>
          </p:nvSpPr>
          <p:spPr>
            <a:xfrm>
              <a:off x="0" y="-57150"/>
              <a:ext cx="1390252" cy="1903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8"/>
          <p:cNvSpPr txBox="1"/>
          <p:nvPr/>
        </p:nvSpPr>
        <p:spPr>
          <a:xfrm>
            <a:off x="1557470" y="3518725"/>
            <a:ext cx="4460858" cy="529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Privada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1924739" y="4599549"/>
            <a:ext cx="3726319" cy="461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7" lvl="1" marL="51815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Acceso restringido para una única organización.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9077" lvl="1" marL="51815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Seguridad al tener recursos dedicados.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9077" lvl="1" marL="51815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Personalizacion sobre la configuración de la infraestructura.</a:t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1765858" y="4237515"/>
            <a:ext cx="4033394" cy="95335"/>
          </a:xfrm>
          <a:custGeom>
            <a:rect b="b" l="l" r="r" t="t"/>
            <a:pathLst>
              <a:path extrusionOk="0"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8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8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5" name="Google Shape;185;p8"/>
          <p:cNvGrpSpPr/>
          <p:nvPr/>
        </p:nvGrpSpPr>
        <p:grpSpPr>
          <a:xfrm>
            <a:off x="6751753" y="3083047"/>
            <a:ext cx="4784495" cy="6549307"/>
            <a:chOff x="0" y="-57150"/>
            <a:chExt cx="1390252" cy="1903062"/>
          </a:xfrm>
        </p:grpSpPr>
        <p:sp>
          <p:nvSpPr>
            <p:cNvPr id="186" name="Google Shape;186;p8"/>
            <p:cNvSpPr/>
            <p:nvPr/>
          </p:nvSpPr>
          <p:spPr>
            <a:xfrm>
              <a:off x="0" y="0"/>
              <a:ext cx="1390252" cy="1845912"/>
            </a:xfrm>
            <a:custGeom>
              <a:rect b="b" l="l" r="r" t="t"/>
              <a:pathLst>
                <a:path extrusionOk="0" h="1845912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763388"/>
                  </a:lnTo>
                  <a:cubicBezTo>
                    <a:pt x="1390252" y="1808964"/>
                    <a:pt x="1353305" y="1845912"/>
                    <a:pt x="1307728" y="1845912"/>
                  </a:cubicBezTo>
                  <a:lnTo>
                    <a:pt x="82524" y="1845912"/>
                  </a:lnTo>
                  <a:cubicBezTo>
                    <a:pt x="36947" y="1845912"/>
                    <a:pt x="0" y="1808964"/>
                    <a:pt x="0" y="176338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 txBox="1"/>
            <p:nvPr/>
          </p:nvSpPr>
          <p:spPr>
            <a:xfrm>
              <a:off x="0" y="-57150"/>
              <a:ext cx="1390252" cy="1903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 txBox="1"/>
          <p:nvPr/>
        </p:nvSpPr>
        <p:spPr>
          <a:xfrm>
            <a:off x="6920100" y="3518725"/>
            <a:ext cx="4460858" cy="529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Hibrida</a:t>
            </a:r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7287544" y="4599549"/>
            <a:ext cx="3725969" cy="4615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54" lvl="1" marL="51811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Integración entre núbes públicas y privadas.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9054" lvl="1" marL="51811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Flexibilidad para guardar datos sencibles en nubes privadas y datos menos escenciales en públicas.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128488" y="4237515"/>
            <a:ext cx="4033394" cy="95335"/>
          </a:xfrm>
          <a:custGeom>
            <a:rect b="b" l="l" r="r" t="t"/>
            <a:pathLst>
              <a:path extrusionOk="0"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1" name="Google Shape;191;p8"/>
          <p:cNvGrpSpPr/>
          <p:nvPr/>
        </p:nvGrpSpPr>
        <p:grpSpPr>
          <a:xfrm>
            <a:off x="12114383" y="3083047"/>
            <a:ext cx="4784495" cy="6549307"/>
            <a:chOff x="0" y="-57150"/>
            <a:chExt cx="1390252" cy="1903062"/>
          </a:xfrm>
        </p:grpSpPr>
        <p:sp>
          <p:nvSpPr>
            <p:cNvPr id="192" name="Google Shape;192;p8"/>
            <p:cNvSpPr/>
            <p:nvPr/>
          </p:nvSpPr>
          <p:spPr>
            <a:xfrm>
              <a:off x="0" y="0"/>
              <a:ext cx="1390252" cy="1845912"/>
            </a:xfrm>
            <a:custGeom>
              <a:rect b="b" l="l" r="r" t="t"/>
              <a:pathLst>
                <a:path extrusionOk="0" h="1845912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763388"/>
                  </a:lnTo>
                  <a:cubicBezTo>
                    <a:pt x="1390252" y="1808964"/>
                    <a:pt x="1353305" y="1845912"/>
                    <a:pt x="1307728" y="1845912"/>
                  </a:cubicBezTo>
                  <a:lnTo>
                    <a:pt x="82524" y="1845912"/>
                  </a:lnTo>
                  <a:cubicBezTo>
                    <a:pt x="36947" y="1845912"/>
                    <a:pt x="0" y="1808964"/>
                    <a:pt x="0" y="176338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 txBox="1"/>
            <p:nvPr/>
          </p:nvSpPr>
          <p:spPr>
            <a:xfrm>
              <a:off x="0" y="-57150"/>
              <a:ext cx="1390252" cy="1903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 txBox="1"/>
          <p:nvPr/>
        </p:nvSpPr>
        <p:spPr>
          <a:xfrm>
            <a:off x="12282730" y="3518725"/>
            <a:ext cx="4460858" cy="529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Publica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12650672" y="4456674"/>
            <a:ext cx="3726319" cy="503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Acceso general a los servicios de la nube 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9079" lvl="1" marL="51815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Rentabilidad en la economía de escala.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1807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9079" lvl="1" marL="51815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8072B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18072B"/>
                </a:solidFill>
                <a:latin typeface="Poppins"/>
                <a:ea typeface="Poppins"/>
                <a:cs typeface="Poppins"/>
                <a:sym typeface="Poppins"/>
              </a:rPr>
              <a:t>Escalabilidad para en el aumento o reduccion de recursos según las necesidades del usuario.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2491118" y="4237515"/>
            <a:ext cx="4033394" cy="95335"/>
          </a:xfrm>
          <a:custGeom>
            <a:rect b="b" l="l" r="r" t="t"/>
            <a:pathLst>
              <a:path extrusionOk="0"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17192315" y="612415"/>
            <a:ext cx="559181" cy="296366"/>
          </a:xfrm>
          <a:custGeom>
            <a:rect b="b" l="l" r="r" t="t"/>
            <a:pathLst>
              <a:path extrusionOk="0"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9"/>
          <p:cNvSpPr/>
          <p:nvPr/>
        </p:nvSpPr>
        <p:spPr>
          <a:xfrm>
            <a:off x="1059746" y="760598"/>
            <a:ext cx="300896" cy="300896"/>
          </a:xfrm>
          <a:custGeom>
            <a:rect b="b" l="l" r="r" t="t"/>
            <a:pathLst>
              <a:path extrusionOk="0"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9"/>
          <p:cNvSpPr/>
          <p:nvPr/>
        </p:nvSpPr>
        <p:spPr>
          <a:xfrm>
            <a:off x="-2843309" y="1268486"/>
            <a:ext cx="6873872" cy="162473"/>
          </a:xfrm>
          <a:custGeom>
            <a:rect b="b" l="l" r="r" t="t"/>
            <a:pathLst>
              <a:path extrusionOk="0"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9"/>
          <p:cNvSpPr txBox="1"/>
          <p:nvPr/>
        </p:nvSpPr>
        <p:spPr>
          <a:xfrm>
            <a:off x="6604455" y="4791754"/>
            <a:ext cx="4807456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11856093" y="4791754"/>
            <a:ext cx="4557297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 rot="-924613">
            <a:off x="-5549998" y="2053549"/>
            <a:ext cx="12287251" cy="10647531"/>
          </a:xfrm>
          <a:custGeom>
            <a:rect b="b" l="l" r="r" t="t"/>
            <a:pathLst>
              <a:path extrusionOk="0"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9"/>
          <p:cNvSpPr/>
          <p:nvPr/>
        </p:nvSpPr>
        <p:spPr>
          <a:xfrm rot="-8100000">
            <a:off x="4065520" y="11042565"/>
            <a:ext cx="9512725" cy="224846"/>
          </a:xfrm>
          <a:custGeom>
            <a:rect b="b" l="l" r="r" t="t"/>
            <a:pathLst>
              <a:path extrusionOk="0"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9"/>
          <p:cNvSpPr/>
          <p:nvPr/>
        </p:nvSpPr>
        <p:spPr>
          <a:xfrm rot="-8100000">
            <a:off x="5290844" y="11214701"/>
            <a:ext cx="9512725" cy="224846"/>
          </a:xfrm>
          <a:custGeom>
            <a:rect b="b" l="l" r="r" t="t"/>
            <a:pathLst>
              <a:path extrusionOk="0" h="224846" w="9512725">
                <a:moveTo>
                  <a:pt x="0" y="0"/>
                </a:moveTo>
                <a:lnTo>
                  <a:pt x="9512724" y="0"/>
                </a:lnTo>
                <a:lnTo>
                  <a:pt x="9512724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9"/>
          <p:cNvSpPr/>
          <p:nvPr/>
        </p:nvSpPr>
        <p:spPr>
          <a:xfrm>
            <a:off x="4338164" y="337664"/>
            <a:ext cx="9611672" cy="9611672"/>
          </a:xfrm>
          <a:custGeom>
            <a:rect b="b" l="l" r="r" t="t"/>
            <a:pathLst>
              <a:path extrusionOk="0" h="9611672" w="9611672">
                <a:moveTo>
                  <a:pt x="0" y="0"/>
                </a:moveTo>
                <a:lnTo>
                  <a:pt x="9611672" y="0"/>
                </a:lnTo>
                <a:lnTo>
                  <a:pt x="9611672" y="9611672"/>
                </a:lnTo>
                <a:lnTo>
                  <a:pt x="0" y="961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